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48" r:id="rId1"/>
  </p:sldMasterIdLst>
  <p:notesMasterIdLst>
    <p:notesMasterId r:id="rId24"/>
  </p:notesMasterIdLst>
  <p:sldIdLst>
    <p:sldId id="272" r:id="rId2"/>
    <p:sldId id="273" r:id="rId3"/>
    <p:sldId id="281" r:id="rId4"/>
    <p:sldId id="286" r:id="rId5"/>
    <p:sldId id="285" r:id="rId6"/>
    <p:sldId id="288" r:id="rId7"/>
    <p:sldId id="290" r:id="rId8"/>
    <p:sldId id="293" r:id="rId9"/>
    <p:sldId id="291" r:id="rId10"/>
    <p:sldId id="292" r:id="rId11"/>
    <p:sldId id="289" r:id="rId12"/>
    <p:sldId id="294" r:id="rId13"/>
    <p:sldId id="297" r:id="rId14"/>
    <p:sldId id="299" r:id="rId15"/>
    <p:sldId id="301" r:id="rId16"/>
    <p:sldId id="300" r:id="rId17"/>
    <p:sldId id="295" r:id="rId18"/>
    <p:sldId id="298" r:id="rId19"/>
    <p:sldId id="283" r:id="rId20"/>
    <p:sldId id="284" r:id="rId21"/>
    <p:sldId id="282" r:id="rId22"/>
    <p:sldId id="287" r:id="rId23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A1"/>
    <a:srgbClr val="54003D"/>
    <a:srgbClr val="1B1B5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9" autoAdjust="0"/>
    <p:restoredTop sz="90929"/>
  </p:normalViewPr>
  <p:slideViewPr>
    <p:cSldViewPr>
      <p:cViewPr varScale="1">
        <p:scale>
          <a:sx n="35" d="100"/>
          <a:sy n="35" d="100"/>
        </p:scale>
        <p:origin x="-84" y="-678"/>
      </p:cViewPr>
      <p:guideLst>
        <p:guide orient="horz" pos="2160"/>
        <p:guide pos="4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7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3FFFE-1EEC-465D-AEE9-2A99CAB281D5}" type="datetimeFigureOut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14B25-DFFC-4132-B7D0-5AA0DA5E05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14B25-DFFC-4132-B7D0-5AA0DA5E051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C63A4-6DCE-491D-ACF9-2B1FFD61B95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38DFBB-B5B9-41F5-AE76-AE3856BF09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83AD18-9B8D-4B44-B4B5-54B4CAD1BD01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C4E017-F74A-4D5E-BF65-7207BF72BB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85F5DD-D0EC-43CA-A4F7-A3155963B184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B626C9-769A-42C3-A8C6-6692BB5F0A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76A53D-33CE-4B86-A301-A6A41A0E0158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45CA85-3369-4ECD-96F6-04888161E6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B4EF54-C7F5-473B-B5B7-248DC7B90A0A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3F8FA-C6F7-4B7B-8923-B956CEED80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155BAA-C4D7-4430-8F5B-5EE83199B27D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42D59B-C431-4A2E-A623-6B5D9057AF6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6E588D-9B13-4CBD-9D67-FD9FAD105138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D37858-953D-41BB-9EC0-2BF8CF6654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63B0A5-2DAD-4F4B-BFBB-D416BE60C367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E78B9D-FAD7-4B6B-9E6D-8E5CBFEBAB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F30F9F-E828-4410-B7CE-4929DF392A84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8E469-2B08-4C22-9583-1BA6842B53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0B8797-B062-4CFE-8593-044507876C09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CD591-620D-4DCE-80A0-7394DB0B3A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00785D-8210-4924-B8B9-5B979B2C545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1449E8-D09A-4D0E-B239-AAF3A1B300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97175FD-43DF-4E4E-8146-B44B107A174E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BBB66C4-5F15-4D61-AF26-86D8E581CF7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hyperlink" Target="http://www.youtube.com/watch?v=6dRKa700RaQ" TargetMode="Externa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.gif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&#10;WhiteH.jpg                                                     0003F99EDavid Lilburns G4              BAA733C4:"/>
          <p:cNvPicPr>
            <a:picLocks noChangeAspect="1" noChangeArrowheads="1"/>
          </p:cNvPicPr>
          <p:nvPr/>
        </p:nvPicPr>
        <p:blipFill>
          <a:blip r:embed="rId3" cstate="print"/>
          <a:srcRect l="13486" t="8978" r="30145"/>
          <a:stretch>
            <a:fillRect/>
          </a:stretch>
        </p:blipFill>
        <p:spPr bwMode="auto">
          <a:xfrm>
            <a:off x="7343775" y="0"/>
            <a:ext cx="2559050" cy="5638800"/>
          </a:xfrm>
          <a:prstGeom prst="rect">
            <a:avLst/>
          </a:prstGeom>
          <a:noFill/>
        </p:spPr>
      </p:pic>
      <p:pic>
        <p:nvPicPr>
          <p:cNvPr id="19459" name="Picture 3" descr="coloured crest.jpg                                             0003F99EDavid Lilburns G4              BAA733C4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5791200"/>
            <a:ext cx="501650" cy="523875"/>
          </a:xfrm>
          <a:prstGeom prst="rect">
            <a:avLst/>
          </a:prstGeom>
          <a:noFill/>
        </p:spPr>
      </p:pic>
      <p:pic>
        <p:nvPicPr>
          <p:cNvPr id="19460" name="Picture 4" descr="yellowLogo.jpg                                                 0003F99EDavid Lilburns G4              BAA733C4:"/>
          <p:cNvPicPr>
            <a:picLocks noChangeAspect="1" noChangeArrowheads="1"/>
          </p:cNvPicPr>
          <p:nvPr/>
        </p:nvPicPr>
        <p:blipFill>
          <a:blip r:embed="rId5" cstate="print"/>
          <a:srcRect t="57515"/>
          <a:stretch>
            <a:fillRect/>
          </a:stretch>
        </p:blipFill>
        <p:spPr bwMode="auto">
          <a:xfrm>
            <a:off x="7435850" y="6324600"/>
            <a:ext cx="2265363" cy="396875"/>
          </a:xfrm>
          <a:prstGeom prst="rect">
            <a:avLst/>
          </a:prstGeom>
          <a:noFill/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124200" y="6096000"/>
            <a:ext cx="247650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</a:rPr>
              <a:t>Sub Heading</a:t>
            </a:r>
          </a:p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bg1"/>
                </a:solidFill>
              </a:rPr>
              <a:t>And Date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462" name="Picture 6" descr="&#10;WhiteH.jpg                                                     0003F99EDavid Lilburns G4              BAA733C4: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</a:blip>
          <a:srcRect l="13486" t="14935" r="30145" b="29633"/>
          <a:stretch>
            <a:fillRect/>
          </a:stretch>
        </p:blipFill>
        <p:spPr bwMode="auto">
          <a:xfrm>
            <a:off x="0" y="0"/>
            <a:ext cx="7391400" cy="6858000"/>
          </a:xfrm>
          <a:prstGeom prst="rect">
            <a:avLst/>
          </a:prstGeom>
          <a:noFill/>
        </p:spPr>
      </p:pic>
      <p:pic>
        <p:nvPicPr>
          <p:cNvPr id="19463" name="Picture 7" descr="&#10;WhiteH.jpg                                                     0003F99EDavid Lilburns G4              BAA733C4:"/>
          <p:cNvPicPr>
            <a:picLocks noChangeAspect="1" noChangeArrowheads="1"/>
          </p:cNvPicPr>
          <p:nvPr/>
        </p:nvPicPr>
        <p:blipFill>
          <a:blip r:embed="rId3" cstate="print"/>
          <a:srcRect l="13486" t="60040" r="30145" b="32364"/>
          <a:stretch>
            <a:fillRect/>
          </a:stretch>
        </p:blipFill>
        <p:spPr bwMode="auto">
          <a:xfrm>
            <a:off x="0" y="5638800"/>
            <a:ext cx="7391400" cy="1219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848544" y="1268760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PROJECT MANAGEMENT IN PRACTICE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197B-F885-4F32-BF38-607CDAA06670}" type="datetime1">
              <a:rPr lang="en-US" smtClean="0">
                <a:solidFill>
                  <a:schemeClr val="bg1"/>
                </a:solidFill>
              </a:rPr>
              <a:pPr/>
              <a:t>10/31/2010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>
                <a:solidFill>
                  <a:schemeClr val="bg1"/>
                </a:solidFill>
              </a:rPr>
              <a:pPr/>
              <a:t>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648744" y="6248400"/>
            <a:ext cx="4176464" cy="457200"/>
          </a:xfrm>
        </p:spPr>
        <p:txBody>
          <a:bodyPr/>
          <a:lstStyle/>
          <a:p>
            <a:r>
              <a:rPr lang="en-IE" dirty="0" smtClean="0">
                <a:solidFill>
                  <a:schemeClr val="bg1"/>
                </a:solidFill>
              </a:rPr>
              <a:t>CS4457 - Project Management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544" y="2636912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Lecture No: </a:t>
            </a:r>
            <a:r>
              <a:rPr lang="en-IE" dirty="0" smtClean="0"/>
              <a:t>16</a:t>
            </a:r>
            <a:r>
              <a:rPr lang="en-IE" dirty="0" smtClean="0"/>
              <a:t>	Week</a:t>
            </a:r>
            <a:r>
              <a:rPr lang="en-IE" dirty="0" smtClean="0"/>
              <a:t>: 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68624" y="1916832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Human Resource Management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28664" y="4077072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Vispi Shroff</a:t>
            </a:r>
          </a:p>
          <a:p>
            <a:pPr algn="ctr"/>
            <a:r>
              <a:rPr lang="en-IE" dirty="0" smtClean="0"/>
              <a:t>vispi.shroff@ul.ie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Sample Resource Histogram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86921_09_F07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68624" y="1700808"/>
            <a:ext cx="684076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Acquiring the Project Team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528" y="2053239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- Acquiring </a:t>
            </a:r>
            <a:r>
              <a:rPr lang="en-US" dirty="0" smtClean="0"/>
              <a:t>qualified people for teams is crucial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- The </a:t>
            </a:r>
            <a:r>
              <a:rPr lang="en-US" dirty="0" smtClean="0"/>
              <a:t>project manager who is the smartest person on the team has done a poor job of recruiting!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- It’s </a:t>
            </a:r>
            <a:r>
              <a:rPr lang="en-US" dirty="0" smtClean="0"/>
              <a:t>important to assign the appropriate type and number of people to work on projects at the appropriate times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Resource Loading &amp; Levelling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4528" y="1772816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b="1" dirty="0" smtClean="0"/>
              <a:t>- Resource </a:t>
            </a:r>
            <a:r>
              <a:rPr lang="en-US" b="1" dirty="0" smtClean="0"/>
              <a:t>loading</a:t>
            </a:r>
            <a:r>
              <a:rPr lang="en-US" dirty="0" smtClean="0"/>
              <a:t> refers to the amount of individual resources an existing schedule requires during specific time periods</a:t>
            </a:r>
          </a:p>
          <a:p>
            <a:pPr eaLnBrk="1" hangingPunct="1"/>
            <a:r>
              <a:rPr lang="en-US" dirty="0" smtClean="0"/>
              <a:t>- Helps </a:t>
            </a:r>
            <a:r>
              <a:rPr lang="en-US" dirty="0" smtClean="0"/>
              <a:t>project managers develop a general understanding of the demands a project will make on the organization’s resources and individual people’s schedules</a:t>
            </a:r>
          </a:p>
          <a:p>
            <a:pPr eaLnBrk="1" hangingPunct="1">
              <a:buFontTx/>
              <a:buChar char="-"/>
            </a:pPr>
            <a:r>
              <a:rPr lang="en-US" b="1" dirty="0" err="1" smtClean="0"/>
              <a:t>Overallocation</a:t>
            </a:r>
            <a:r>
              <a:rPr lang="en-US" dirty="0" smtClean="0"/>
              <a:t> </a:t>
            </a:r>
            <a:r>
              <a:rPr lang="en-US" dirty="0" smtClean="0"/>
              <a:t>means that more resources than are available are assigned to perform work at a given </a:t>
            </a:r>
            <a:r>
              <a:rPr lang="en-US" dirty="0" smtClean="0"/>
              <a:t>time.</a:t>
            </a:r>
          </a:p>
          <a:p>
            <a:pPr eaLnBrk="1" hangingPunct="1"/>
            <a:r>
              <a:rPr lang="en-US" b="1" dirty="0" smtClean="0"/>
              <a:t>- Resource leveling</a:t>
            </a:r>
            <a:r>
              <a:rPr lang="en-US" dirty="0" smtClean="0"/>
              <a:t> is a technique for resolving resource conflicts by delaying tasks</a:t>
            </a:r>
          </a:p>
          <a:p>
            <a:pPr eaLnBrk="1" hangingPunct="1"/>
            <a:r>
              <a:rPr lang="en-US" dirty="0" smtClean="0"/>
              <a:t>- The main purpose of resource leveling is to create a smoother distribution of resource usage and reduce </a:t>
            </a:r>
            <a:r>
              <a:rPr lang="en-US" dirty="0" err="1" smtClean="0"/>
              <a:t>overallocation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Resource Levelling Example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0552" y="1772816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endParaRPr lang="en-US" dirty="0"/>
          </a:p>
        </p:txBody>
      </p:sp>
      <p:pic>
        <p:nvPicPr>
          <p:cNvPr id="8" name="Picture 6" descr="86921_09_F09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4608" y="1700808"/>
            <a:ext cx="6912768" cy="450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Benefits </a:t>
            </a:r>
            <a:r>
              <a:rPr lang="en-IE" dirty="0" smtClean="0"/>
              <a:t>of Resource Levelling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0552" y="1772816"/>
            <a:ext cx="65089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When </a:t>
            </a:r>
            <a:r>
              <a:rPr lang="en-US" dirty="0" smtClean="0"/>
              <a:t>resources are used on a more constant basis, they require less management</a:t>
            </a:r>
          </a:p>
          <a:p>
            <a:pPr eaLnBrk="1" hangingPunct="1"/>
            <a:r>
              <a:rPr lang="en-US" dirty="0" smtClean="0"/>
              <a:t>- It </a:t>
            </a:r>
            <a:r>
              <a:rPr lang="en-US" dirty="0" smtClean="0"/>
              <a:t>may enable project managers to use a just-in-time inventory type of policy for using subcontractors or other expensive resources</a:t>
            </a:r>
          </a:p>
          <a:p>
            <a:pPr eaLnBrk="1" hangingPunct="1"/>
            <a:r>
              <a:rPr lang="en-US" dirty="0" smtClean="0"/>
              <a:t>- It </a:t>
            </a:r>
            <a:r>
              <a:rPr lang="en-US" dirty="0" smtClean="0"/>
              <a:t>results in fewer problems for project personnel and accounting department</a:t>
            </a:r>
          </a:p>
          <a:p>
            <a:pPr eaLnBrk="1" hangingPunct="1"/>
            <a:r>
              <a:rPr lang="en-US" dirty="0" smtClean="0"/>
              <a:t>- It </a:t>
            </a:r>
            <a:r>
              <a:rPr lang="en-US" dirty="0" smtClean="0"/>
              <a:t>often improves morale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Developing the Project Team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6536" y="206084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The </a:t>
            </a:r>
            <a:r>
              <a:rPr lang="en-US" dirty="0" smtClean="0"/>
              <a:t>main goal of </a:t>
            </a:r>
            <a:r>
              <a:rPr lang="en-US" b="1" dirty="0" smtClean="0"/>
              <a:t>team development</a:t>
            </a:r>
            <a:r>
              <a:rPr lang="en-US" dirty="0" smtClean="0"/>
              <a:t> is to help people work together more effectively to improve project performance 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 It </a:t>
            </a:r>
            <a:r>
              <a:rPr lang="en-US" dirty="0" smtClean="0"/>
              <a:t>takes teamwork to successfully complete most </a:t>
            </a:r>
            <a:r>
              <a:rPr lang="en-US" dirty="0" smtClean="0"/>
              <a:t>projects</a:t>
            </a:r>
          </a:p>
          <a:p>
            <a:pPr eaLnBrk="1" hangingPunct="1">
              <a:buFontTx/>
              <a:buChar char="-"/>
            </a:pPr>
            <a:r>
              <a:rPr lang="en-IE" dirty="0" smtClean="0"/>
              <a:t>Teams take time to develop , and go through the following  stages</a:t>
            </a:r>
          </a:p>
          <a:p>
            <a:pPr lvl="1" eaLnBrk="1" hangingPunct="1">
              <a:buFontTx/>
              <a:buChar char="-"/>
            </a:pPr>
            <a:r>
              <a:rPr lang="en-IE" dirty="0" smtClean="0"/>
              <a:t>Forming</a:t>
            </a:r>
          </a:p>
          <a:p>
            <a:pPr lvl="1" eaLnBrk="1" hangingPunct="1">
              <a:buFontTx/>
              <a:buChar char="-"/>
            </a:pPr>
            <a:r>
              <a:rPr lang="en-IE" dirty="0" smtClean="0"/>
              <a:t>Storming</a:t>
            </a:r>
          </a:p>
          <a:p>
            <a:pPr lvl="1" eaLnBrk="1" hangingPunct="1">
              <a:buFontTx/>
              <a:buChar char="-"/>
            </a:pPr>
            <a:r>
              <a:rPr lang="en-IE" dirty="0" err="1" smtClean="0"/>
              <a:t>Norming</a:t>
            </a:r>
            <a:endParaRPr lang="en-IE" dirty="0" smtClean="0"/>
          </a:p>
          <a:p>
            <a:pPr lvl="1" eaLnBrk="1" hangingPunct="1">
              <a:buFontTx/>
              <a:buChar char="-"/>
            </a:pPr>
            <a:r>
              <a:rPr lang="en-IE" dirty="0" smtClean="0"/>
              <a:t>Performing</a:t>
            </a:r>
          </a:p>
          <a:p>
            <a:pPr lvl="1" eaLnBrk="1" hangingPunct="1">
              <a:buFontTx/>
              <a:buChar char="-"/>
            </a:pPr>
            <a:r>
              <a:rPr lang="en-IE" dirty="0" smtClean="0"/>
              <a:t>Adjourning</a:t>
            </a:r>
            <a:endParaRPr lang="en-US" dirty="0" smtClean="0"/>
          </a:p>
          <a:p>
            <a:pPr eaLnBrk="1" hangingPunct="1">
              <a:buFontTx/>
              <a:buChar char="-"/>
            </a:pPr>
            <a:endParaRPr lang="en-US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Reward and Recognition Systems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0552" y="177281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Team-based </a:t>
            </a:r>
            <a:r>
              <a:rPr lang="en-US" dirty="0" smtClean="0"/>
              <a:t>reward and recognition systems can promote teamwork</a:t>
            </a:r>
          </a:p>
          <a:p>
            <a:pPr eaLnBrk="1" hangingPunct="1"/>
            <a:r>
              <a:rPr lang="en-US" dirty="0" smtClean="0"/>
              <a:t>- Focus </a:t>
            </a:r>
            <a:r>
              <a:rPr lang="en-US" dirty="0" smtClean="0"/>
              <a:t>on rewarding teams for achieving specific goals</a:t>
            </a:r>
          </a:p>
          <a:p>
            <a:pPr eaLnBrk="1" hangingPunct="1"/>
            <a:r>
              <a:rPr lang="en-US" dirty="0" smtClean="0"/>
              <a:t>- Allow </a:t>
            </a:r>
            <a:r>
              <a:rPr lang="en-US" dirty="0" smtClean="0"/>
              <a:t>time for team members to mentor and help each other to meet project goals and develop human resources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Managing th</a:t>
            </a:r>
            <a:r>
              <a:rPr lang="en-IE" dirty="0" smtClean="0"/>
              <a:t>e Project Team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520" y="1894180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Project </a:t>
            </a:r>
            <a:r>
              <a:rPr lang="en-US" dirty="0" smtClean="0"/>
              <a:t>managers must lead their teams in performing various project activities</a:t>
            </a:r>
          </a:p>
          <a:p>
            <a:pPr eaLnBrk="1" hangingPunct="1"/>
            <a:r>
              <a:rPr lang="en-US" dirty="0" smtClean="0"/>
              <a:t>- After </a:t>
            </a:r>
            <a:r>
              <a:rPr lang="en-US" dirty="0" smtClean="0"/>
              <a:t>assessing team performance and related information, the project manager must decide:</a:t>
            </a:r>
          </a:p>
          <a:p>
            <a:pPr lvl="1" eaLnBrk="1" hangingPunct="1"/>
            <a:r>
              <a:rPr lang="en-US" dirty="0" smtClean="0"/>
              <a:t>- If </a:t>
            </a:r>
            <a:r>
              <a:rPr lang="en-US" dirty="0" smtClean="0"/>
              <a:t>changes should be requested to the project</a:t>
            </a:r>
          </a:p>
          <a:p>
            <a:pPr lvl="1" eaLnBrk="1" hangingPunct="1"/>
            <a:r>
              <a:rPr lang="en-US" dirty="0" smtClean="0"/>
              <a:t>- If </a:t>
            </a:r>
            <a:r>
              <a:rPr lang="en-US" dirty="0" smtClean="0"/>
              <a:t>corrective or preventive actions should be recommended</a:t>
            </a:r>
          </a:p>
          <a:p>
            <a:pPr lvl="1" eaLnBrk="1" hangingPunct="1">
              <a:buFontTx/>
              <a:buChar char="-"/>
            </a:pPr>
            <a:r>
              <a:rPr lang="en-US" dirty="0" smtClean="0"/>
              <a:t>If </a:t>
            </a:r>
            <a:r>
              <a:rPr lang="en-US" dirty="0" smtClean="0"/>
              <a:t>updates are needed to the project management plan or organizational process </a:t>
            </a:r>
            <a:r>
              <a:rPr lang="en-US" dirty="0" smtClean="0"/>
              <a:t>assets</a:t>
            </a:r>
          </a:p>
          <a:p>
            <a:pPr eaLnBrk="1" hangingPunct="1">
              <a:buFontTx/>
              <a:buChar char="-"/>
            </a:pPr>
            <a:r>
              <a:rPr lang="en-IE" dirty="0" smtClean="0"/>
              <a:t> </a:t>
            </a:r>
            <a:r>
              <a:rPr lang="en-IE" dirty="0" smtClean="0"/>
              <a:t>Tools and techniques include observation and conversation, project performance appraisals, conflict management, issue logs and interpersonal skills</a:t>
            </a:r>
            <a:endParaRPr lang="en-US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Five Dysfunctions of a Team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6536" y="2132856"/>
            <a:ext cx="85689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eaLnBrk="1" hangingPunct="1">
              <a:defRPr/>
            </a:pPr>
            <a:r>
              <a:rPr lang="en-US" dirty="0" smtClean="0"/>
              <a:t>- Patrick </a:t>
            </a:r>
            <a:r>
              <a:rPr lang="en-US" dirty="0" err="1" smtClean="0"/>
              <a:t>Lencioni</a:t>
            </a:r>
            <a:r>
              <a:rPr lang="en-US" dirty="0" smtClean="0"/>
              <a:t>, author of several books on teams, says that “Teamwork remains the one sustainable competitive advantage that has been largely untapped”*</a:t>
            </a:r>
          </a:p>
          <a:p>
            <a:pPr marL="514350" indent="-514350" eaLnBrk="1" hangingPunct="1">
              <a:defRPr/>
            </a:pPr>
            <a:r>
              <a:rPr lang="en-US" dirty="0" smtClean="0"/>
              <a:t>- The </a:t>
            </a:r>
            <a:r>
              <a:rPr lang="en-US" dirty="0" smtClean="0"/>
              <a:t>five dysfunctions of teams are: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Absence of trust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Fear of conflict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Lack of commitment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Avoidance of accountability</a:t>
            </a:r>
          </a:p>
          <a:p>
            <a:pPr marL="1063625" lvl="2" indent="-514350" eaLnBrk="1" hangingPunct="1">
              <a:buFont typeface="+mj-lt"/>
              <a:buAutoNum type="arabicPeriod"/>
              <a:defRPr/>
            </a:pPr>
            <a:r>
              <a:rPr lang="en-US" dirty="0" smtClean="0"/>
              <a:t>Inattention to </a:t>
            </a:r>
            <a:r>
              <a:rPr lang="en-US" dirty="0" smtClean="0"/>
              <a:t>results</a:t>
            </a:r>
          </a:p>
          <a:p>
            <a:pPr marL="1063625" lvl="2" indent="-514350" eaLnBrk="1" hangingPunct="1">
              <a:defRPr/>
            </a:pPr>
            <a:endParaRPr lang="en-IE" dirty="0" smtClean="0"/>
          </a:p>
          <a:p>
            <a:pPr marL="1063625" lvl="2" indent="-514350" eaLnBrk="1" hangingPunct="1">
              <a:defRPr/>
            </a:pPr>
            <a:r>
              <a:rPr lang="en-US" dirty="0" smtClean="0">
                <a:hlinkClick r:id="rId5"/>
              </a:rPr>
              <a:t>http://www.youtube.com/watch?v=6dRKa700RaQ</a:t>
            </a:r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Any Thoughts, Questions, Ideas?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604" name="AutoShape 4" descr="September 23, 199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6" name="Picture 6" descr="September 23, 199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496" y="2348880"/>
            <a:ext cx="8934865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Recap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0552" y="1988840"/>
            <a:ext cx="65089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GB" dirty="0" smtClean="0"/>
              <a:t> Organisational Behaviour Theory</a:t>
            </a:r>
          </a:p>
          <a:p>
            <a:pPr>
              <a:buFontTx/>
              <a:buChar char="-"/>
            </a:pPr>
            <a:r>
              <a:rPr lang="en-GB" dirty="0" smtClean="0"/>
              <a:t> Motivational </a:t>
            </a:r>
            <a:r>
              <a:rPr lang="en-GB" dirty="0" smtClean="0"/>
              <a:t>Theories</a:t>
            </a:r>
          </a:p>
          <a:p>
            <a:pPr lvl="1">
              <a:buFontTx/>
              <a:buChar char="-"/>
            </a:pPr>
            <a:r>
              <a:rPr lang="en-GB" dirty="0" smtClean="0"/>
              <a:t> </a:t>
            </a:r>
            <a:r>
              <a:rPr lang="en-GB" dirty="0" smtClean="0"/>
              <a:t>Maslow’s Hierarchy</a:t>
            </a:r>
          </a:p>
          <a:p>
            <a:pPr lvl="1">
              <a:buFontTx/>
              <a:buChar char="-"/>
            </a:pPr>
            <a:r>
              <a:rPr lang="en-GB" dirty="0" smtClean="0"/>
              <a:t> </a:t>
            </a:r>
            <a:r>
              <a:rPr lang="en-GB" dirty="0" smtClean="0"/>
              <a:t>Herzberg’s Two Factor Theory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 Influencing </a:t>
            </a:r>
            <a:r>
              <a:rPr lang="en-GB" dirty="0" smtClean="0"/>
              <a:t>Behaviour</a:t>
            </a:r>
          </a:p>
          <a:p>
            <a:pPr lvl="1">
              <a:buFontTx/>
              <a:buChar char="-"/>
            </a:pPr>
            <a:r>
              <a:rPr lang="en-GB" dirty="0" smtClean="0"/>
              <a:t> </a:t>
            </a:r>
            <a:r>
              <a:rPr lang="en-GB" dirty="0" smtClean="0"/>
              <a:t>Employee Empowerment</a:t>
            </a:r>
            <a:endParaRPr lang="en-GB" dirty="0" smtClean="0"/>
          </a:p>
          <a:p>
            <a:pPr lvl="1">
              <a:buFontTx/>
              <a:buChar char="-"/>
            </a:pPr>
            <a:r>
              <a:rPr lang="en-GB" dirty="0" smtClean="0"/>
              <a:t> Power</a:t>
            </a:r>
          </a:p>
          <a:p>
            <a:pPr lvl="1">
              <a:buFontTx/>
              <a:buChar char="-"/>
            </a:pPr>
            <a:r>
              <a:rPr lang="en-GB" dirty="0" smtClean="0"/>
              <a:t> </a:t>
            </a:r>
            <a:r>
              <a:rPr lang="en-GB" dirty="0" smtClean="0"/>
              <a:t>Covey’s 7 Habits</a:t>
            </a:r>
            <a:endParaRPr lang="en-GB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Reading Materials for the Week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528" y="1844825"/>
            <a:ext cx="79928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err="1" smtClean="0"/>
              <a:t>Schwalbe</a:t>
            </a:r>
            <a:r>
              <a:rPr lang="en-IE" dirty="0" smtClean="0"/>
              <a:t>, K., 2007. </a:t>
            </a:r>
            <a:r>
              <a:rPr lang="en-IE" i="1" dirty="0" smtClean="0"/>
              <a:t>Information Technology Project Management</a:t>
            </a:r>
            <a:r>
              <a:rPr lang="en-IE" dirty="0" smtClean="0"/>
              <a:t> 5th ed., United States of America: Thomson Course Technology.  </a:t>
            </a:r>
            <a:r>
              <a:rPr lang="en-IE" dirty="0" smtClean="0"/>
              <a:t>Chapter 9</a:t>
            </a:r>
          </a:p>
          <a:p>
            <a:r>
              <a:rPr lang="en-IE" dirty="0" smtClean="0"/>
              <a:t>PMBOK Guide, Chapter 9</a:t>
            </a:r>
            <a:endParaRPr lang="en-I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Conclusions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8544" y="1887040"/>
            <a:ext cx="8352928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- Project </a:t>
            </a:r>
            <a:r>
              <a:rPr lang="en-US" dirty="0" smtClean="0"/>
              <a:t>human resource management includes the processes required to make the most effective use of the people involved with a project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- Main </a:t>
            </a:r>
            <a:r>
              <a:rPr lang="en-US" dirty="0" smtClean="0"/>
              <a:t>processes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Develop </a:t>
            </a:r>
            <a:r>
              <a:rPr lang="en-US" dirty="0" smtClean="0"/>
              <a:t>human resource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Acquire </a:t>
            </a:r>
            <a:r>
              <a:rPr lang="en-US" dirty="0" smtClean="0"/>
              <a:t>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Develop </a:t>
            </a:r>
            <a:r>
              <a:rPr lang="en-US" dirty="0" smtClean="0"/>
              <a:t>project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Manage </a:t>
            </a:r>
            <a:r>
              <a:rPr lang="en-US" dirty="0" smtClean="0"/>
              <a:t>project team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4528" y="1844824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smtClean="0"/>
              <a:t>- </a:t>
            </a:r>
            <a:r>
              <a:rPr lang="en-IE" dirty="0" err="1" smtClean="0"/>
              <a:t>Schwalbe</a:t>
            </a:r>
            <a:r>
              <a:rPr lang="en-IE" dirty="0" smtClean="0"/>
              <a:t>, K., 2007. </a:t>
            </a:r>
            <a:r>
              <a:rPr lang="en-IE" i="1" dirty="0" smtClean="0"/>
              <a:t>Information Technology Project Management</a:t>
            </a:r>
            <a:r>
              <a:rPr lang="en-IE" dirty="0" smtClean="0"/>
              <a:t> 5th ed., United States of America: Thomson Course Technology.  Chapter 9</a:t>
            </a:r>
          </a:p>
          <a:p>
            <a:pPr>
              <a:buFontTx/>
              <a:buChar char="-"/>
            </a:pPr>
            <a:r>
              <a:rPr lang="en-IE" dirty="0" smtClean="0"/>
              <a:t>PMBOK </a:t>
            </a:r>
            <a:r>
              <a:rPr lang="en-IE" dirty="0" smtClean="0"/>
              <a:t>Guide, Chapter </a:t>
            </a:r>
            <a:r>
              <a:rPr lang="en-IE" dirty="0" smtClean="0"/>
              <a:t>9</a:t>
            </a:r>
          </a:p>
          <a:p>
            <a:pPr>
              <a:buFontTx/>
              <a:buChar char="-"/>
            </a:pPr>
            <a:r>
              <a:rPr lang="en-IE" dirty="0" err="1" smtClean="0"/>
              <a:t>Lencioni</a:t>
            </a:r>
            <a:r>
              <a:rPr lang="en-IE" dirty="0" smtClean="0"/>
              <a:t>, P., 2002. </a:t>
            </a:r>
            <a:r>
              <a:rPr lang="en-IE" i="1" dirty="0" smtClean="0"/>
              <a:t>The Five Dysfunctions of a Team</a:t>
            </a:r>
            <a:r>
              <a:rPr lang="en-IE" dirty="0" smtClean="0"/>
              <a:t> 1st ed., </a:t>
            </a:r>
            <a:r>
              <a:rPr lang="en-IE" dirty="0" err="1" smtClean="0"/>
              <a:t>Jossey</a:t>
            </a:r>
            <a:r>
              <a:rPr lang="en-IE" dirty="0" smtClean="0"/>
              <a:t>-Bass.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Today’s Topics &amp; Learning Outcomes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5" descr="86921_09_F0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520" y="1124744"/>
            <a:ext cx="83710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Developing a Human Resource Plan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528" y="1700808"/>
            <a:ext cx="8496944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- Involves </a:t>
            </a:r>
            <a:r>
              <a:rPr lang="en-US" dirty="0" smtClean="0"/>
              <a:t>identifying and documenting project roles, responsibilities, and reporting relationships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- Contents </a:t>
            </a:r>
            <a:r>
              <a:rPr lang="en-US" dirty="0" smtClean="0"/>
              <a:t>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Project </a:t>
            </a:r>
            <a:r>
              <a:rPr lang="en-US" dirty="0" smtClean="0"/>
              <a:t>organizational charts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Staffing </a:t>
            </a:r>
            <a:r>
              <a:rPr lang="en-US" dirty="0" smtClean="0"/>
              <a:t>management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Responsibility </a:t>
            </a:r>
            <a:r>
              <a:rPr lang="en-US" dirty="0" smtClean="0"/>
              <a:t>assignment matrixes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- Resource </a:t>
            </a:r>
            <a:r>
              <a:rPr lang="en-US" dirty="0" smtClean="0"/>
              <a:t>histograms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520" y="4581128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- An example of an Organisational Chart?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sz="4000" dirty="0" smtClean="0"/>
              <a:t>Work Definition &amp; Assignment Process</a:t>
            </a:r>
            <a:endParaRPr lang="en-US" sz="4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86921_09_F04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512" y="1628800"/>
            <a:ext cx="8784976" cy="434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980728"/>
            <a:ext cx="8420100" cy="648072"/>
          </a:xfrm>
        </p:spPr>
        <p:txBody>
          <a:bodyPr/>
          <a:lstStyle/>
          <a:p>
            <a:r>
              <a:rPr lang="en-IE" dirty="0" smtClean="0"/>
              <a:t>Responsibility Assignment Matrices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6496" y="1556792"/>
            <a:ext cx="9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A </a:t>
            </a:r>
            <a:r>
              <a:rPr lang="en-US" b="1" dirty="0" smtClean="0"/>
              <a:t>responsibility assignment matrix (RAM)</a:t>
            </a:r>
            <a:r>
              <a:rPr lang="en-US" dirty="0" smtClean="0"/>
              <a:t> is a matrix that maps the work of the project as described in the WBS to the people responsible for performing the work as described in the OBS </a:t>
            </a:r>
          </a:p>
          <a:p>
            <a:pPr eaLnBrk="1" hangingPunct="1"/>
            <a:r>
              <a:rPr lang="en-US" dirty="0" smtClean="0"/>
              <a:t>- Can </a:t>
            </a:r>
            <a:r>
              <a:rPr lang="en-US" dirty="0" smtClean="0"/>
              <a:t>be created in different ways to meet unique project needs</a:t>
            </a:r>
          </a:p>
        </p:txBody>
      </p:sp>
      <p:pic>
        <p:nvPicPr>
          <p:cNvPr id="8" name="Picture 6" descr="86921_09_F05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536" y="3268663"/>
            <a:ext cx="8280920" cy="296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648072"/>
          </a:xfrm>
        </p:spPr>
        <p:txBody>
          <a:bodyPr/>
          <a:lstStyle/>
          <a:p>
            <a:r>
              <a:rPr lang="en-IE" dirty="0" smtClean="0"/>
              <a:t>RAM showing Stakeholder Roles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86921_09_F06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511" y="1772816"/>
            <a:ext cx="864601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CSIS Header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386074" cy="1052736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04528" y="1052736"/>
            <a:ext cx="8420100" cy="1152128"/>
          </a:xfrm>
        </p:spPr>
        <p:txBody>
          <a:bodyPr/>
          <a:lstStyle/>
          <a:p>
            <a:r>
              <a:rPr lang="en-IE" dirty="0" smtClean="0"/>
              <a:t>Staff Management Plans and Resource Histograms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39E7-F8E5-40FC-9489-D961D9F56366}" type="datetime1">
              <a:rPr lang="en-US" smtClean="0"/>
              <a:pPr/>
              <a:t>10/31/2010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 smtClean="0"/>
              <a:t>CS4457 - Project Management in Practice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8E469-2B08-4C22-9583-1BA6842B53F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2520" y="2420888"/>
            <a:ext cx="8352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- A </a:t>
            </a:r>
            <a:r>
              <a:rPr lang="en-US" b="1" dirty="0" smtClean="0"/>
              <a:t>staffing management plan </a:t>
            </a:r>
            <a:r>
              <a:rPr lang="en-US" dirty="0" smtClean="0"/>
              <a:t>describes when and how people will be added to and taken off the project team</a:t>
            </a:r>
          </a:p>
          <a:p>
            <a:pPr eaLnBrk="1" hangingPunct="1"/>
            <a:r>
              <a:rPr lang="en-US" dirty="0" smtClean="0"/>
              <a:t>- A </a:t>
            </a:r>
            <a:r>
              <a:rPr lang="en-US" b="1" dirty="0" smtClean="0"/>
              <a:t>resource histogram </a:t>
            </a:r>
            <a:r>
              <a:rPr lang="en-US" dirty="0" smtClean="0"/>
              <a:t>is a column chart that shows the number of resources assigned to a project over time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cture Templat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113</TotalTime>
  <Words>946</Words>
  <Application>Microsoft Office PowerPoint</Application>
  <PresentationFormat>A4 Paper (210x297 mm)</PresentationFormat>
  <Paragraphs>183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Lecture Template</vt:lpstr>
      <vt:lpstr>Slide 0</vt:lpstr>
      <vt:lpstr>Recap</vt:lpstr>
      <vt:lpstr>Today’s Topics &amp; Learning Outcomes</vt:lpstr>
      <vt:lpstr>Slide 3</vt:lpstr>
      <vt:lpstr>Developing a Human Resource Plan</vt:lpstr>
      <vt:lpstr>Work Definition &amp; Assignment Process</vt:lpstr>
      <vt:lpstr>Responsibility Assignment Matrices</vt:lpstr>
      <vt:lpstr>RAM showing Stakeholder Roles</vt:lpstr>
      <vt:lpstr>Staff Management Plans and Resource Histograms</vt:lpstr>
      <vt:lpstr>Sample Resource Histogram</vt:lpstr>
      <vt:lpstr>Acquiring the Project Team</vt:lpstr>
      <vt:lpstr>Resource Loading &amp; Levelling</vt:lpstr>
      <vt:lpstr>Resource Levelling Example</vt:lpstr>
      <vt:lpstr>Benefits of Resource Levelling</vt:lpstr>
      <vt:lpstr>Developing the Project Team</vt:lpstr>
      <vt:lpstr>Reward and Recognition Systems</vt:lpstr>
      <vt:lpstr>Managing the Project Team</vt:lpstr>
      <vt:lpstr>Five Dysfunctions of a Team</vt:lpstr>
      <vt:lpstr>Any Thoughts, Questions, Ideas?</vt:lpstr>
      <vt:lpstr>Reading Materials for the Week</vt:lpstr>
      <vt:lpstr>Conclusions</vt:lpstr>
      <vt:lpstr>References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Vispi Shroff</dc:creator>
  <cp:lastModifiedBy>Vispi Shroff</cp:lastModifiedBy>
  <cp:revision>11</cp:revision>
  <cp:lastPrinted>2004-03-10T09:10:37Z</cp:lastPrinted>
  <dcterms:created xsi:type="dcterms:W3CDTF">2010-10-31T20:40:27Z</dcterms:created>
  <dcterms:modified xsi:type="dcterms:W3CDTF">2010-10-31T22:34:02Z</dcterms:modified>
</cp:coreProperties>
</file>